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7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91"/>
    <p:restoredTop sz="94704"/>
  </p:normalViewPr>
  <p:slideViewPr>
    <p:cSldViewPr snapToGrid="0">
      <p:cViewPr varScale="1">
        <p:scale>
          <a:sx n="105" d="100"/>
          <a:sy n="105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FE0C-B124-AF49-B40A-7D91AB090DF2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974B7-A3E9-0A41-BC74-7FBFC2070A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36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D31D09-29C7-8384-6D71-96D14EF3B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D9FD8F7-F547-39FE-11A1-10F3590D1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B2A44D-E9EC-66B6-A2D3-BDEED99B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F73484-5595-DFAF-10D0-6CC99BC28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008732-6337-3494-C064-DC652A212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15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E6D5E0-1400-A1A7-5270-13AE633D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7700C5-6E32-C883-0ABD-B22A4BF0EF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EAC930-42A7-E141-063B-91D0A33B8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FE61ED-DB42-029E-88CF-96B84F80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5A0100-8A4C-5AA6-C9E3-31F5BFCD8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581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AF329E3-08D7-ACE6-38E7-58653652B6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8A3DC90-BAA7-0F80-D640-E7B178A4C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BE6837-C2E2-E6E0-CAE0-DDE0F457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C71D598-D9A4-FFF7-3FE3-186977F4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4E7325-01A2-51E0-8B21-A2EBDA52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773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2E5E3D-0EF0-515B-24C5-36C12D30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3780F3-D336-71F8-FD5E-A72E89F80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BB022A1-CA41-D9D8-79CD-C212E4136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63264A-874E-339A-226D-A03E86E1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814971-160D-F092-BCA2-7F18458D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839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9A1A5-8829-3868-0D53-D105694A6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F3222-85F9-4A3E-0273-C99E023CC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23BFB24-B9B2-0FAB-F877-D90A9893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90A5801-53FF-3DC2-3BC3-E01DF9410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CB7A31-9D04-E3A1-A6E8-21B065DA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883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C2062B-D36D-A22D-7000-88BBA8A2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43D3418-AAF3-952E-D2B9-21BCC9219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4123F4D-5A27-24C3-9722-A03C9E0C3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CB94DA-64CF-4B2E-4631-F7F5CC97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C1AC7F4-A89B-7610-7D00-3EC52761F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55DD1B-EA93-004D-AD54-B0D75728F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44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EC8FAE-20F1-36A6-DE1B-C95C29A45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02BB54-6C56-33AB-242F-D80965760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D4E3916-EE40-DBFC-B5AF-A78858914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79BC90-3FD7-DCAB-3C82-200D528B5D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73CFC1B-B0D6-4845-4418-0B352E7C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9DB96A9-1BFC-E17E-B065-F2BF30E22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7F7F24-3401-4C79-5855-39654892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365D553-50F6-BEA1-EA1D-4590665D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142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9A681D-9D5B-19B8-6314-6F6C2B58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ED38FA-8E26-B8BF-695F-0E0BB422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3E09505-8F99-9C18-2A00-74FDDCACF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CC4697-2033-FF81-52DB-C596586EE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79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F2AA004-CE9E-2C8D-B709-3E4E57CC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505587E-EE9A-9296-AD43-14D1D6FE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1FE469-1499-10A6-382A-001F6DA6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017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C65E5E-2935-612E-D144-26EA2FC2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92141C-959B-81D1-7681-7FBF83969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C89200-0C1A-2B21-4785-1E0145EBC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45A7D4-6730-C1B2-672C-1735BFAEB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CF4570-A53C-3E00-481A-86B025DF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583F58C-67CF-3848-F50B-1BEEA83E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39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4BAB7-9522-BD19-63D1-AF25247FA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EFDCA9-13CB-640D-2050-BD1F5303A2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B1F3720-A8CE-8F5E-AC5F-8F34CB1E0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0807BE-40D7-5D5F-B690-DD149F246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47A3AAA-0EAD-A371-6BE2-F1E3C80E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7BE0F97-C9F3-96F3-4F66-FD40A028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748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CDD35B0-E1C4-96F3-9B75-4C835CA44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325530-4C2E-3E1E-A7DE-98112E6DB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2504E45-7053-6157-80ED-E8A6A06DA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94AFD8-438A-604D-9530-375BC490EF74}" type="datetimeFigureOut">
              <a:rPr lang="nl-NL" smtClean="0"/>
              <a:t>11-09-2024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942238-2344-7920-CC75-E1A8B1C28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9D7E9C-8F3C-081C-481F-956728897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B9356-6601-7B4E-9466-4A89B17C9FF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903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 descr="Afbeelding met buitenshuis, gras, boom, plant&#10;&#10;Automatisch gegenereerde beschrijving">
            <a:extLst>
              <a:ext uri="{FF2B5EF4-FFF2-40B4-BE49-F238E27FC236}">
                <a16:creationId xmlns:a16="http://schemas.microsoft.com/office/drawing/2014/main" id="{A93CBF88-350B-3D91-5085-9FA129A0A5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t="23961" b="937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12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957E51C8-2627-CEEA-5053-2DAFE24C1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nl-NL" sz="7200">
                <a:solidFill>
                  <a:srgbClr val="FFFFFF"/>
                </a:solidFill>
              </a:rPr>
              <a:t>Enquête wooncommissie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B955BD-68F5-C3ED-CF0C-70711CD63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rgbClr val="FFFFFF"/>
                </a:solidFill>
              </a:rPr>
              <a:t>Noordlaren april  2024</a:t>
            </a:r>
          </a:p>
        </p:txBody>
      </p:sp>
    </p:spTree>
    <p:extLst>
      <p:ext uri="{BB962C8B-B14F-4D97-AF65-F5344CB8AC3E}">
        <p14:creationId xmlns:p14="http://schemas.microsoft.com/office/powerpoint/2010/main" val="36224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gras, boom, plant&#10;&#10;Automatisch gegenereerde beschrijving">
            <a:extLst>
              <a:ext uri="{FF2B5EF4-FFF2-40B4-BE49-F238E27FC236}">
                <a16:creationId xmlns:a16="http://schemas.microsoft.com/office/drawing/2014/main" id="{A93CBF88-350B-3D91-5085-9FA129A0A5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3000"/>
          </a:blip>
          <a:srcRect t="23961" b="937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E2B955BD-68F5-C3ED-CF0C-70711CD63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161" y="2135140"/>
            <a:ext cx="10266364" cy="4394247"/>
          </a:xfr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nl-NL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Response:</a:t>
            </a:r>
            <a:b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145 enquêtes zijn terugontvangen (54% enquêtes zijn terugontvangen)</a:t>
            </a:r>
          </a:p>
          <a:p>
            <a:pPr algn="l"/>
            <a:endParaRPr lang="nl-NL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nl-NL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r>
              <a:rPr lang="nl-NL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Leeftijd  respondenten:</a:t>
            </a:r>
          </a:p>
          <a:p>
            <a:pPr algn="l"/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Slechts 4 personen komen uit de leeftijdsgroep onder de 30 jaar</a:t>
            </a:r>
          </a:p>
          <a:p>
            <a:pPr algn="l"/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Beneden de 30	2,8%</a:t>
            </a:r>
          </a:p>
          <a:p>
            <a:pPr algn="l"/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Tussen 30 en 60	37,5 %</a:t>
            </a:r>
          </a:p>
          <a:p>
            <a:pPr algn="l"/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Boven de 60		56,3 %	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330B33A-CB17-4BF2-4F8D-142799447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161" y="1122363"/>
            <a:ext cx="10266364" cy="1012778"/>
          </a:xfrm>
          <a:solidFill>
            <a:schemeClr val="bg1">
              <a:alpha val="40000"/>
            </a:schemeClr>
          </a:solidFill>
        </p:spPr>
        <p:txBody>
          <a:bodyPr/>
          <a:lstStyle/>
          <a:p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9380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gras, boom, plant&#10;&#10;Automatisch gegenereerde beschrijving">
            <a:extLst>
              <a:ext uri="{FF2B5EF4-FFF2-40B4-BE49-F238E27FC236}">
                <a16:creationId xmlns:a16="http://schemas.microsoft.com/office/drawing/2014/main" id="{A93CBF88-350B-3D91-5085-9FA129A0A5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3000"/>
          </a:blip>
          <a:srcRect t="23961" b="937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77AE52D-D5F3-DCED-BC4A-CAA2823E6FBE}"/>
              </a:ext>
            </a:extLst>
          </p:cNvPr>
          <p:cNvSpPr txBox="1"/>
          <p:nvPr/>
        </p:nvSpPr>
        <p:spPr>
          <a:xfrm>
            <a:off x="814388" y="642938"/>
            <a:ext cx="10272712" cy="76944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Is er behoefte aan extra woonruimte?</a:t>
            </a:r>
            <a:endParaRPr lang="nl-NL" sz="4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13268C7-4FB0-F87E-8CC4-6AE6E21269B4}"/>
              </a:ext>
            </a:extLst>
          </p:cNvPr>
          <p:cNvSpPr txBox="1"/>
          <p:nvPr/>
        </p:nvSpPr>
        <p:spPr>
          <a:xfrm>
            <a:off x="814388" y="1614488"/>
            <a:ext cx="10272712" cy="36009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Niet										7,9 %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Naast splitsen 5-10 extra acceptabel					28,9%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Naast splitsen 5-10 extra acceptabel met voorrang eigen bewoners	27,6%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Straat extra max 15 woningen						14,5%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Straat extra max 15 woningen, voorrang specifieke groepen		19,7%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Maakt niet uit of en wat er bijgebouwd wordt				1,3 %</a:t>
            </a:r>
          </a:p>
          <a:p>
            <a:endParaRPr lang="nl-NL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nl-NL" sz="2400" b="1" dirty="0">
                <a:solidFill>
                  <a:srgbClr val="FF0000"/>
                </a:solidFill>
              </a:rPr>
              <a:t>Conclusie: Uitbreiding acceptabel voor 				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Opsplitsen 5-10 en max 15</a:t>
            </a:r>
          </a:p>
        </p:txBody>
      </p:sp>
    </p:spTree>
    <p:extLst>
      <p:ext uri="{BB962C8B-B14F-4D97-AF65-F5344CB8AC3E}">
        <p14:creationId xmlns:p14="http://schemas.microsoft.com/office/powerpoint/2010/main" val="2153004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gras, boom, plant&#10;&#10;Automatisch gegenereerde beschrijving">
            <a:extLst>
              <a:ext uri="{FF2B5EF4-FFF2-40B4-BE49-F238E27FC236}">
                <a16:creationId xmlns:a16="http://schemas.microsoft.com/office/drawing/2014/main" id="{A93CBF88-350B-3D91-5085-9FA129A0A5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3000"/>
          </a:blip>
          <a:srcRect t="23961" b="937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53BCFBB-6C57-E978-8FB7-400F58924733}"/>
              </a:ext>
            </a:extLst>
          </p:cNvPr>
          <p:cNvSpPr txBox="1"/>
          <p:nvPr/>
        </p:nvSpPr>
        <p:spPr>
          <a:xfrm>
            <a:off x="1128713" y="842963"/>
            <a:ext cx="10575492" cy="144655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Voor wie zouden extra woningen worden gerealiseerd?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F0E48BF-F3CC-8C00-CD11-A35FB36755FA}"/>
              </a:ext>
            </a:extLst>
          </p:cNvPr>
          <p:cNvSpPr txBox="1"/>
          <p:nvPr/>
        </p:nvSpPr>
        <p:spPr>
          <a:xfrm>
            <a:off x="1195387" y="2418101"/>
            <a:ext cx="10508818" cy="304698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Geen voorkeur				28,1%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Eigen senioren				25,8%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Eigen jeugd					27,3%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Statushouders				15,2%</a:t>
            </a:r>
          </a:p>
          <a:p>
            <a:r>
              <a:rPr lang="nl-NL" sz="2400" dirty="0">
                <a:solidFill>
                  <a:srgbClr val="FF0000"/>
                </a:solidFill>
              </a:rPr>
              <a:t>Anders namelijk….				3,5%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b="1" dirty="0">
                <a:solidFill>
                  <a:srgbClr val="FF0000"/>
                </a:solidFill>
              </a:rPr>
              <a:t>Conclusie: Graag extra woonruimte voor eigen senioren en starters. Eventueel ook statushouders. </a:t>
            </a:r>
          </a:p>
        </p:txBody>
      </p:sp>
    </p:spTree>
    <p:extLst>
      <p:ext uri="{BB962C8B-B14F-4D97-AF65-F5344CB8AC3E}">
        <p14:creationId xmlns:p14="http://schemas.microsoft.com/office/powerpoint/2010/main" val="2432373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gras, boom, plant&#10;&#10;Automatisch gegenereerde beschrijving">
            <a:extLst>
              <a:ext uri="{FF2B5EF4-FFF2-40B4-BE49-F238E27FC236}">
                <a16:creationId xmlns:a16="http://schemas.microsoft.com/office/drawing/2014/main" id="{A93CBF88-350B-3D91-5085-9FA129A0A5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3000"/>
          </a:blip>
          <a:srcRect t="23961" b="937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E35A70D-E46D-20F1-1E78-FACD11E870EC}"/>
              </a:ext>
            </a:extLst>
          </p:cNvPr>
          <p:cNvSpPr txBox="1"/>
          <p:nvPr/>
        </p:nvSpPr>
        <p:spPr>
          <a:xfrm>
            <a:off x="800100" y="771525"/>
            <a:ext cx="10801350" cy="76944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Welk type woningen heeft de voorkeur?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659BBBB-EA1A-BD3A-6ADB-B979295CA87D}"/>
              </a:ext>
            </a:extLst>
          </p:cNvPr>
          <p:cNvSpPr txBox="1"/>
          <p:nvPr/>
        </p:nvSpPr>
        <p:spPr>
          <a:xfrm>
            <a:off x="800100" y="1671638"/>
            <a:ext cx="10801350" cy="415498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Tiny </a:t>
            </a:r>
            <a:r>
              <a:rPr lang="nl-NL" sz="24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Houses</a:t>
            </a:r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				16,2%</a:t>
            </a:r>
          </a:p>
          <a:p>
            <a:r>
              <a:rPr lang="nl-NL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Starters woningen</a:t>
            </a:r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			30,3%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Vrijstaande woningen					10,4%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Sociale huurwoningen					14,4%</a:t>
            </a:r>
          </a:p>
          <a:p>
            <a:r>
              <a:rPr lang="nl-NL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Senioren woningen</a:t>
            </a:r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					23,2%</a:t>
            </a:r>
          </a:p>
          <a:p>
            <a:r>
              <a:rPr lang="nl-NL" sz="2400" dirty="0">
                <a:solidFill>
                  <a:srgbClr val="FF0000"/>
                </a:solidFill>
              </a:rPr>
              <a:t>Anders, namelijk						5,5%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b="1" dirty="0">
                <a:solidFill>
                  <a:srgbClr val="FF0000"/>
                </a:solidFill>
              </a:rPr>
              <a:t>Conclusie: 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Een mix is gewenst van betaalbare woningen met voorkeur voor  woonruimte voor starters en senioren. </a:t>
            </a:r>
          </a:p>
        </p:txBody>
      </p:sp>
    </p:spTree>
    <p:extLst>
      <p:ext uri="{BB962C8B-B14F-4D97-AF65-F5344CB8AC3E}">
        <p14:creationId xmlns:p14="http://schemas.microsoft.com/office/powerpoint/2010/main" val="178050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gras, boom, plant&#10;&#10;Automatisch gegenereerde beschrijving">
            <a:extLst>
              <a:ext uri="{FF2B5EF4-FFF2-40B4-BE49-F238E27FC236}">
                <a16:creationId xmlns:a16="http://schemas.microsoft.com/office/drawing/2014/main" id="{A93CBF88-350B-3D91-5085-9FA129A0A5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3000"/>
          </a:blip>
          <a:srcRect t="23961" b="937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806FC8F-E093-FA57-A338-6F1B9AEC7DA1}"/>
              </a:ext>
            </a:extLst>
          </p:cNvPr>
          <p:cNvSpPr txBox="1"/>
          <p:nvPr/>
        </p:nvSpPr>
        <p:spPr>
          <a:xfrm>
            <a:off x="657225" y="576894"/>
            <a:ext cx="11353800" cy="769441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0000"/>
                </a:solidFill>
              </a:rPr>
              <a:t>Wat kan de gemeente doen?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624F962-5C49-6FBB-22A9-4B8588931CD6}"/>
              </a:ext>
            </a:extLst>
          </p:cNvPr>
          <p:cNvSpPr txBox="1"/>
          <p:nvPr/>
        </p:nvSpPr>
        <p:spPr>
          <a:xfrm>
            <a:off x="657225" y="1923218"/>
            <a:ext cx="11353800" cy="341632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Vergunningen beleid moet erop gericht zijn zo veel mogelijk 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alles bij het oude te laten								6,1 %</a:t>
            </a:r>
          </a:p>
          <a:p>
            <a:endParaRPr lang="nl-NL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Gemeente moet coöperatief zijn bij kleine aanpassingen aan woningen	46,0%</a:t>
            </a:r>
          </a:p>
          <a:p>
            <a:endParaRPr lang="nl-NL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Splitsen van woningen moet aan worden mee gewerkt				46,5%</a:t>
            </a:r>
          </a:p>
          <a:p>
            <a:endParaRPr lang="nl-NL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Splitsen van woningen moet moeilijk worden gemaakt				1,4%</a:t>
            </a:r>
          </a:p>
          <a:p>
            <a:endParaRPr lang="nl-NL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0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gras, boom, plant&#10;&#10;Automatisch gegenereerde beschrijving">
            <a:extLst>
              <a:ext uri="{FF2B5EF4-FFF2-40B4-BE49-F238E27FC236}">
                <a16:creationId xmlns:a16="http://schemas.microsoft.com/office/drawing/2014/main" id="{A93CBF88-350B-3D91-5085-9FA129A0A5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3000"/>
          </a:blip>
          <a:srcRect t="23961" b="937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22784C0-80D4-30BD-46E4-DBB929016BCA}"/>
              </a:ext>
            </a:extLst>
          </p:cNvPr>
          <p:cNvSpPr txBox="1"/>
          <p:nvPr/>
        </p:nvSpPr>
        <p:spPr>
          <a:xfrm>
            <a:off x="614363" y="614363"/>
            <a:ext cx="11358562" cy="144655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Welk dorpskenmerk is voor mij het belangrijkst?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1497EEB-1998-F701-EA03-BA13C81A75D1}"/>
              </a:ext>
            </a:extLst>
          </p:cNvPr>
          <p:cNvSpPr txBox="1"/>
          <p:nvPr/>
        </p:nvSpPr>
        <p:spPr>
          <a:xfrm>
            <a:off x="614363" y="2171700"/>
            <a:ext cx="11358562" cy="415498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Dorpsgezicht									23,0%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Rust										22,4%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Onderlinge vriendschappen							9,7%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Club activiteiten								12,6%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Familie									3,1%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Nabijheid natuur								25,3%</a:t>
            </a:r>
          </a:p>
          <a:p>
            <a:r>
              <a:rPr lang="nl-NL" sz="2400" dirty="0">
                <a:solidFill>
                  <a:srgbClr val="FF0000"/>
                </a:solidFill>
              </a:rPr>
              <a:t>Overig namelijk								3,9%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b="1" dirty="0">
                <a:solidFill>
                  <a:srgbClr val="FF0000"/>
                </a:solidFill>
              </a:rPr>
              <a:t>Conclusie: Uitgaande van de belangrijkste componenten is de conclusie dat bij het realiseren van nieuwe woonruimte primair gekeken moet worden naar het behoud van het dorpsgezicht en de rust.</a:t>
            </a:r>
          </a:p>
        </p:txBody>
      </p:sp>
    </p:spTree>
    <p:extLst>
      <p:ext uri="{BB962C8B-B14F-4D97-AF65-F5344CB8AC3E}">
        <p14:creationId xmlns:p14="http://schemas.microsoft.com/office/powerpoint/2010/main" val="1317394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uitenshuis, gras, boom, plant&#10;&#10;Automatisch gegenereerde beschrijving">
            <a:extLst>
              <a:ext uri="{FF2B5EF4-FFF2-40B4-BE49-F238E27FC236}">
                <a16:creationId xmlns:a16="http://schemas.microsoft.com/office/drawing/2014/main" id="{A93CBF88-350B-3D91-5085-9FA129A0A5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alphaModFix amt="43000"/>
          </a:blip>
          <a:srcRect t="23961" b="9373"/>
          <a:stretch/>
        </p:blipFill>
        <p:spPr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85960F9-FEC9-A315-2E85-D84971BCC205}"/>
              </a:ext>
            </a:extLst>
          </p:cNvPr>
          <p:cNvSpPr txBox="1"/>
          <p:nvPr/>
        </p:nvSpPr>
        <p:spPr>
          <a:xfrm>
            <a:off x="371475" y="314325"/>
            <a:ext cx="11372850" cy="144655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Wat is voor jou de belangrijkste reden om uitbreiding in het dorp te wensen?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80EA0C6-F263-ACA7-6109-5DF6988D2ADA}"/>
              </a:ext>
            </a:extLst>
          </p:cNvPr>
          <p:cNvSpPr txBox="1"/>
          <p:nvPr/>
        </p:nvSpPr>
        <p:spPr>
          <a:xfrm>
            <a:off x="409575" y="2238077"/>
            <a:ext cx="11372850" cy="4154984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Leefbaarheid van het dorp						26,0%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Levendigheid in het dorp						17,6%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Bijdrage verkleinen landelijke woningnood			39,2%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Overig, namelijk							7,8%</a:t>
            </a:r>
          </a:p>
          <a:p>
            <a:r>
              <a:rPr lang="nl-NL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Ik vind het niet nodig							9,3%</a:t>
            </a:r>
          </a:p>
          <a:p>
            <a:endParaRPr lang="nl-NL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nl-NL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nl-NL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nl-NL" sz="2400" b="1" dirty="0">
                <a:solidFill>
                  <a:srgbClr val="FF0000"/>
                </a:solidFill>
              </a:rPr>
              <a:t>Conclusie: Mooi dat de maatschappelijke betrokkenheid ruim aanwezig is binnen de gemeenschap. “ We wonen in een mooi dorp. Dat moet zo blijven, maar we zijn bereid dat met anderen te delen”   </a:t>
            </a:r>
          </a:p>
        </p:txBody>
      </p:sp>
    </p:spTree>
    <p:extLst>
      <p:ext uri="{BB962C8B-B14F-4D97-AF65-F5344CB8AC3E}">
        <p14:creationId xmlns:p14="http://schemas.microsoft.com/office/powerpoint/2010/main" val="22205444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</TotalTime>
  <Words>607</Words>
  <Application>Microsoft Macintosh PowerPoint</Application>
  <PresentationFormat>Breedbeeld</PresentationFormat>
  <Paragraphs>70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Kantoorthema</vt:lpstr>
      <vt:lpstr>Enquête wooncommissie</vt:lpstr>
      <vt:lpstr>Response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wooncommissie</dc:title>
  <dc:creator>Paul van ve Ven</dc:creator>
  <cp:lastModifiedBy>Remi Verheul</cp:lastModifiedBy>
  <cp:revision>17</cp:revision>
  <dcterms:created xsi:type="dcterms:W3CDTF">2024-04-07T16:47:58Z</dcterms:created>
  <dcterms:modified xsi:type="dcterms:W3CDTF">2024-09-11T13:05:43Z</dcterms:modified>
</cp:coreProperties>
</file>